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5" r:id="rId3"/>
    <p:sldId id="266" r:id="rId4"/>
    <p:sldId id="267" r:id="rId5"/>
    <p:sldId id="271" r:id="rId6"/>
    <p:sldId id="278" r:id="rId7"/>
    <p:sldId id="279" r:id="rId8"/>
    <p:sldId id="274" r:id="rId9"/>
    <p:sldId id="277" r:id="rId10"/>
    <p:sldId id="276" r:id="rId11"/>
    <p:sldId id="280" r:id="rId12"/>
    <p:sldId id="265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26" autoAdjust="0"/>
  </p:normalViewPr>
  <p:slideViewPr>
    <p:cSldViewPr>
      <p:cViewPr>
        <p:scale>
          <a:sx n="50" d="100"/>
          <a:sy n="50" d="100"/>
        </p:scale>
        <p:origin x="-5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3.9.2012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3.9.2012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3.9.2012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3.9.2012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3.9.2012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3.9.2012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3.9.2012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3.9.2012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3.9.2012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3.9.2012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3.9.2012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3.9.2012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819400"/>
            <a:ext cx="8496944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Boris </a:t>
            </a:r>
            <a:r>
              <a:rPr lang="en-US" dirty="0" err="1" smtClean="0"/>
              <a:t>Milašinović</a:t>
            </a:r>
            <a:endParaRPr lang="hr-HR" dirty="0" smtClean="0"/>
          </a:p>
          <a:p>
            <a:r>
              <a:rPr lang="hr-HR" dirty="0" smtClean="0"/>
              <a:t>Krešimir </a:t>
            </a:r>
            <a:r>
              <a:rPr lang="hr-HR" dirty="0" err="1" smtClean="0"/>
              <a:t>Fertalj</a:t>
            </a:r>
            <a:endParaRPr lang="hr-HR" dirty="0" smtClean="0"/>
          </a:p>
          <a:p>
            <a:endParaRPr lang="en-US" dirty="0" smtClean="0"/>
          </a:p>
          <a:p>
            <a:r>
              <a:rPr lang="en-US" dirty="0" smtClean="0"/>
              <a:t>University of Zagreb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en-US" dirty="0" smtClean="0"/>
              <a:t>Faculty of Electrical Engineering and Computing</a:t>
            </a:r>
          </a:p>
          <a:p>
            <a:r>
              <a:rPr lang="en-US" dirty="0" smtClean="0"/>
              <a:t>Croatia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Teaching staff role in students projects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More </a:t>
            </a:r>
            <a:r>
              <a:rPr lang="en-US" dirty="0" smtClean="0"/>
              <a:t>“bad” things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 personal observations</a:t>
            </a:r>
          </a:p>
          <a:p>
            <a:pPr lvl="1"/>
            <a:r>
              <a:rPr lang="en-US" dirty="0" smtClean="0"/>
              <a:t>legislator/curriculum authors/faculty council view on students (projects)</a:t>
            </a:r>
          </a:p>
          <a:p>
            <a:pPr lvl="2"/>
            <a:r>
              <a:rPr lang="en-US" dirty="0" smtClean="0"/>
              <a:t>Does not care at all</a:t>
            </a:r>
          </a:p>
          <a:p>
            <a:pPr lvl="2"/>
            <a:r>
              <a:rPr lang="en-US" dirty="0" smtClean="0"/>
              <a:t>“Just do it whatever you want, but don’t complain and don’t ask for additional staff!”</a:t>
            </a:r>
          </a:p>
          <a:p>
            <a:pPr lvl="1"/>
            <a:r>
              <a:rPr lang="en-US" dirty="0" smtClean="0"/>
              <a:t>science is almost only criteria for most of things</a:t>
            </a:r>
          </a:p>
          <a:p>
            <a:pPr lvl="2"/>
            <a:r>
              <a:rPr lang="en-US" dirty="0" smtClean="0"/>
              <a:t>but we are not an institute!</a:t>
            </a:r>
          </a:p>
          <a:p>
            <a:pPr lvl="1"/>
            <a:r>
              <a:rPr lang="en-US" dirty="0" smtClean="0"/>
              <a:t>some colleagues’ opinions on putting to much effort on work with students</a:t>
            </a:r>
          </a:p>
          <a:p>
            <a:pPr lvl="2"/>
            <a:r>
              <a:rPr lang="en-US" dirty="0" smtClean="0"/>
              <a:t>“Why do you care so much?”</a:t>
            </a:r>
          </a:p>
          <a:p>
            <a:pPr lvl="2"/>
            <a:r>
              <a:rPr lang="en-US" dirty="0" smtClean="0"/>
              <a:t>“Don’t be so dedicated to teaching, science should be primary focus”</a:t>
            </a:r>
          </a:p>
          <a:p>
            <a:pPr lvl="2"/>
            <a:r>
              <a:rPr lang="en-US" dirty="0" smtClean="0"/>
              <a:t>“Everyone can teach, but not everyone can be a scientist”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Good things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Benefits from </a:t>
            </a:r>
            <a:r>
              <a:rPr lang="en-US" sz="2800" dirty="0" err="1" smtClean="0"/>
              <a:t>mBotanic</a:t>
            </a:r>
            <a:r>
              <a:rPr lang="en-US" sz="2800" dirty="0" smtClean="0"/>
              <a:t> project</a:t>
            </a:r>
            <a:r>
              <a:rPr lang="hr-HR" sz="2800" dirty="0" smtClean="0"/>
              <a:t> </a:t>
            </a:r>
            <a:r>
              <a:rPr lang="en-US" sz="2800" dirty="0" smtClean="0"/>
              <a:t>(and similar projects)</a:t>
            </a:r>
            <a:endParaRPr lang="hr-HR" dirty="0" smtClean="0"/>
          </a:p>
          <a:p>
            <a:pPr lvl="1"/>
            <a:r>
              <a:rPr lang="en-US" sz="2400" dirty="0" smtClean="0"/>
              <a:t>Established development principle for future projects</a:t>
            </a:r>
          </a:p>
          <a:p>
            <a:pPr lvl="1"/>
            <a:r>
              <a:rPr lang="en-US" sz="2400" dirty="0" smtClean="0"/>
              <a:t>Staff become informed on new platform capabilities</a:t>
            </a:r>
          </a:p>
          <a:p>
            <a:pPr lvl="2"/>
            <a:r>
              <a:rPr lang="en-US" sz="2400" dirty="0" smtClean="0"/>
              <a:t>Experience with multiplatform projects </a:t>
            </a:r>
          </a:p>
          <a:p>
            <a:pPr lvl="2"/>
            <a:r>
              <a:rPr lang="en-US" sz="2400" dirty="0" smtClean="0"/>
              <a:t>Some parts of new knowledge would be added to teaching materials</a:t>
            </a:r>
            <a:endParaRPr lang="hr-HR" sz="2400" dirty="0" smtClean="0"/>
          </a:p>
          <a:p>
            <a:pPr lvl="1"/>
            <a:r>
              <a:rPr lang="en-US" sz="2400" dirty="0" smtClean="0"/>
              <a:t>Project development continued for master thesis</a:t>
            </a:r>
          </a:p>
          <a:p>
            <a:pPr lvl="2"/>
            <a:r>
              <a:rPr lang="en-US" sz="2400" dirty="0" smtClean="0"/>
              <a:t>Expected to be distributed to botanic field experts</a:t>
            </a:r>
          </a:p>
          <a:p>
            <a:pPr lvl="1"/>
            <a:r>
              <a:rPr lang="en-US" sz="2400" dirty="0" smtClean="0"/>
              <a:t>Good reference in attracting new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pessimistic view is thrown away </a:t>
            </a:r>
            <a:r>
              <a:rPr lang="en-US" dirty="0" smtClean="0">
                <a:sym typeface="Wingdings" pitchFamily="2" charset="2"/>
              </a:rPr>
              <a:t>, </a:t>
            </a:r>
            <a:r>
              <a:rPr lang="en-US" dirty="0" smtClean="0"/>
              <a:t>use of real world problems could be a win-win-win situation…</a:t>
            </a:r>
          </a:p>
          <a:p>
            <a:pPr lvl="1"/>
            <a:r>
              <a:rPr lang="en-US" sz="2600" dirty="0" smtClean="0"/>
              <a:t>User gets value for (no) money</a:t>
            </a:r>
          </a:p>
          <a:p>
            <a:pPr lvl="1"/>
            <a:r>
              <a:rPr lang="en-US" sz="2600" dirty="0" smtClean="0"/>
              <a:t>Students get grades and valuable experience being motivated during assignment</a:t>
            </a:r>
          </a:p>
          <a:p>
            <a:pPr lvl="2"/>
            <a:r>
              <a:rPr lang="en-US" sz="2200" dirty="0" smtClean="0"/>
              <a:t>Side effect: (Some) students realize whether they want to be software engineers/developers or not</a:t>
            </a:r>
          </a:p>
          <a:p>
            <a:pPr lvl="1"/>
            <a:r>
              <a:rPr lang="en-US" sz="2600" dirty="0" smtClean="0"/>
              <a:t>No obvious direct benefit for teaching staff, but successful implementation makes teaching staff</a:t>
            </a:r>
          </a:p>
          <a:p>
            <a:pPr lvl="2"/>
            <a:r>
              <a:rPr lang="en-US" sz="2200" dirty="0" smtClean="0"/>
              <a:t>satisfied, proud and more attractive to students</a:t>
            </a:r>
          </a:p>
          <a:p>
            <a:pPr lvl="2"/>
            <a:r>
              <a:rPr lang="en-US" sz="2200" dirty="0" smtClean="0"/>
              <a:t>up to date with implementation of new technology</a:t>
            </a:r>
          </a:p>
          <a:p>
            <a:pPr lvl="2"/>
            <a:r>
              <a:rPr lang="en-US" sz="2200" dirty="0" smtClean="0"/>
              <a:t>competent for delivery of new courses</a:t>
            </a:r>
          </a:p>
          <a:p>
            <a:endParaRPr lang="en-US" dirty="0" smtClean="0"/>
          </a:p>
          <a:p>
            <a:r>
              <a:rPr lang="en-US" dirty="0" smtClean="0"/>
              <a:t>Still, there is need to change measuring methods of teaching staff workload and appreciate more usage of real world projects in students </a:t>
            </a:r>
            <a:r>
              <a:rPr lang="en-US" dirty="0" err="1" smtClean="0"/>
              <a:t>assignements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Outline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Hypothetical vs. real world problems</a:t>
            </a:r>
          </a:p>
          <a:p>
            <a:pPr lvl="1"/>
            <a:r>
              <a:rPr lang="en-US" dirty="0" smtClean="0"/>
              <a:t>Pros and cons and teaching staff responsibilities</a:t>
            </a:r>
          </a:p>
          <a:p>
            <a:r>
              <a:rPr lang="en-US" dirty="0" smtClean="0"/>
              <a:t>An optimistic view on students’ projects</a:t>
            </a:r>
          </a:p>
          <a:p>
            <a:pPr lvl="1"/>
            <a:r>
              <a:rPr lang="en-US" dirty="0" err="1" smtClean="0"/>
              <a:t>mBotanic</a:t>
            </a:r>
            <a:r>
              <a:rPr lang="en-US" dirty="0" smtClean="0"/>
              <a:t> - A successful case study</a:t>
            </a:r>
          </a:p>
          <a:p>
            <a:r>
              <a:rPr lang="en-US" dirty="0" smtClean="0"/>
              <a:t>A pessimistic view on students’ projects</a:t>
            </a:r>
          </a:p>
          <a:p>
            <a:pPr lvl="1"/>
            <a:r>
              <a:rPr lang="en-US" dirty="0" smtClean="0"/>
              <a:t>Disproportion between collective agreement, curriculum and actual state</a:t>
            </a:r>
          </a:p>
          <a:p>
            <a:r>
              <a:rPr lang="en-US" dirty="0" smtClean="0"/>
              <a:t>(Still optimistic) 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based on a hypothetical problem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Small effort to initiate and coordinate project</a:t>
            </a:r>
          </a:p>
          <a:p>
            <a:pPr lvl="1"/>
            <a:r>
              <a:rPr lang="en-US" dirty="0" smtClean="0"/>
              <a:t>Easy experimenting with new technologies</a:t>
            </a:r>
          </a:p>
          <a:p>
            <a:pPr lvl="1"/>
            <a:r>
              <a:rPr lang="en-US" dirty="0" smtClean="0"/>
              <a:t>Students work can be thrown away without consequences</a:t>
            </a:r>
          </a:p>
          <a:p>
            <a:pPr lvl="1"/>
            <a:r>
              <a:rPr lang="en-US" dirty="0" smtClean="0"/>
              <a:t>No constraints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Students are not impressed by the typical and hypothetical examples</a:t>
            </a:r>
          </a:p>
          <a:p>
            <a:pPr lvl="1"/>
            <a:r>
              <a:rPr lang="en-US" dirty="0" smtClean="0"/>
              <a:t>Students look for purpose and utility of their work</a:t>
            </a:r>
          </a:p>
          <a:p>
            <a:pPr lvl="2"/>
            <a:r>
              <a:rPr lang="en-US" dirty="0" smtClean="0"/>
              <a:t>Consequently they could choose some another study</a:t>
            </a:r>
          </a:p>
          <a:p>
            <a:pPr lvl="1"/>
            <a:r>
              <a:rPr lang="en-US" dirty="0" smtClean="0"/>
              <a:t>No real user, no real evaluation =&gt; feature hard to implement </a:t>
            </a:r>
            <a:r>
              <a:rPr lang="hr-HR" dirty="0" smtClean="0"/>
              <a:t>are </a:t>
            </a:r>
            <a:r>
              <a:rPr lang="en-US" dirty="0" smtClean="0"/>
              <a:t>dropped</a:t>
            </a:r>
          </a:p>
          <a:p>
            <a:pPr lvl="1"/>
            <a:r>
              <a:rPr lang="en-US" dirty="0" smtClean="0"/>
              <a:t>Could be boring or frustrating assigning effort to nonsensical things repeatedly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projects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Pros: </a:t>
            </a:r>
          </a:p>
          <a:p>
            <a:pPr lvl="1"/>
            <a:r>
              <a:rPr lang="en-US" dirty="0" smtClean="0"/>
              <a:t>More interesting, attractive</a:t>
            </a:r>
          </a:p>
          <a:p>
            <a:pPr lvl="1"/>
            <a:r>
              <a:rPr lang="en-US" dirty="0" smtClean="0"/>
              <a:t>Develops high-level understanding and design before coding</a:t>
            </a:r>
          </a:p>
          <a:p>
            <a:pPr lvl="1"/>
            <a:r>
              <a:rPr lang="en-US" dirty="0" smtClean="0"/>
              <a:t>Can lead to new projects and research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Forgetting on educational goals</a:t>
            </a:r>
          </a:p>
          <a:p>
            <a:pPr lvl="2"/>
            <a:r>
              <a:rPr lang="en-US" dirty="0" smtClean="0"/>
              <a:t>Students are not employees or researchers</a:t>
            </a:r>
          </a:p>
          <a:p>
            <a:pPr lvl="2"/>
            <a:r>
              <a:rPr lang="en-US" dirty="0" smtClean="0"/>
              <a:t>Could lead to frustration from a user</a:t>
            </a:r>
          </a:p>
          <a:p>
            <a:pPr lvl="1"/>
            <a:r>
              <a:rPr lang="en-US" dirty="0" smtClean="0"/>
              <a:t>Require much more effort for teaching staff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effort from teaching staff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During students assignment</a:t>
            </a:r>
          </a:p>
          <a:p>
            <a:pPr lvl="1"/>
            <a:r>
              <a:rPr lang="en-US" dirty="0" smtClean="0"/>
              <a:t>Problem decomposition</a:t>
            </a:r>
          </a:p>
          <a:p>
            <a:pPr lvl="1"/>
            <a:r>
              <a:rPr lang="en-US" dirty="0" smtClean="0"/>
              <a:t>Resource and time management</a:t>
            </a:r>
          </a:p>
          <a:p>
            <a:pPr lvl="1"/>
            <a:r>
              <a:rPr lang="en-US" dirty="0" smtClean="0"/>
              <a:t>Help in development</a:t>
            </a:r>
          </a:p>
          <a:p>
            <a:pPr lvl="1"/>
            <a:r>
              <a:rPr lang="en-US" dirty="0" smtClean="0"/>
              <a:t>Coordination with users</a:t>
            </a:r>
          </a:p>
          <a:p>
            <a:r>
              <a:rPr lang="en-US" dirty="0" smtClean="0"/>
              <a:t>After product delivery (permanently?)</a:t>
            </a:r>
          </a:p>
          <a:p>
            <a:pPr lvl="1"/>
            <a:r>
              <a:rPr lang="en-US" dirty="0" smtClean="0"/>
              <a:t>Integration</a:t>
            </a:r>
          </a:p>
          <a:p>
            <a:pPr lvl="1"/>
            <a:r>
              <a:rPr lang="en-US" dirty="0" smtClean="0"/>
              <a:t>Maintenance</a:t>
            </a:r>
          </a:p>
          <a:p>
            <a:pPr lvl="1"/>
            <a:r>
              <a:rPr lang="en-US" dirty="0" smtClean="0"/>
              <a:t>Responsibility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 </a:t>
            </a:r>
            <a:r>
              <a:rPr lang="hr-HR" dirty="0" err="1" smtClean="0"/>
              <a:t>case</a:t>
            </a:r>
            <a:r>
              <a:rPr lang="hr-HR" dirty="0" smtClean="0"/>
              <a:t> </a:t>
            </a:r>
            <a:r>
              <a:rPr lang="hr-HR" dirty="0" err="1" smtClean="0"/>
              <a:t>study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mBotanic</a:t>
            </a:r>
            <a:endParaRPr lang="en-US" dirty="0" smtClean="0"/>
          </a:p>
          <a:p>
            <a:pPr lvl="1"/>
            <a:r>
              <a:rPr lang="en-US" dirty="0" smtClean="0"/>
              <a:t>Android application for support of botanic field observations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Team formed of students of different study and knowledge level</a:t>
            </a:r>
          </a:p>
          <a:p>
            <a:endParaRPr lang="en-US" dirty="0" smtClean="0"/>
          </a:p>
          <a:p>
            <a:r>
              <a:rPr lang="en-US" dirty="0" smtClean="0"/>
              <a:t>Development separated</a:t>
            </a:r>
          </a:p>
          <a:p>
            <a:pPr lvl="1"/>
            <a:r>
              <a:rPr lang="en-US" dirty="0" smtClean="0"/>
              <a:t>Client side developed by students</a:t>
            </a:r>
          </a:p>
          <a:p>
            <a:pPr lvl="1"/>
            <a:r>
              <a:rPr lang="en-US" dirty="0" smtClean="0"/>
              <a:t>Server side done by staff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staff effort in </a:t>
            </a:r>
            <a:r>
              <a:rPr lang="en-US" dirty="0" err="1" smtClean="0"/>
              <a:t>mBotanic</a:t>
            </a:r>
            <a:r>
              <a:rPr lang="hr-HR" dirty="0" smtClean="0"/>
              <a:t> project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development platform with no previous  experience</a:t>
            </a:r>
          </a:p>
          <a:p>
            <a:pPr lvl="1"/>
            <a:r>
              <a:rPr lang="en-US" dirty="0" smtClean="0"/>
              <a:t>Platform capabilities had to be checked in order to define project scope</a:t>
            </a:r>
          </a:p>
          <a:p>
            <a:pPr lvl="1"/>
            <a:r>
              <a:rPr lang="en-US" dirty="0" smtClean="0"/>
              <a:t>Installation procedure described</a:t>
            </a:r>
          </a:p>
          <a:p>
            <a:pPr lvl="1"/>
            <a:r>
              <a:rPr lang="en-US" dirty="0" smtClean="0"/>
              <a:t>Literature filtered</a:t>
            </a:r>
          </a:p>
          <a:p>
            <a:r>
              <a:rPr lang="en-US" dirty="0" smtClean="0"/>
              <a:t>Development of server side component</a:t>
            </a:r>
          </a:p>
          <a:p>
            <a:r>
              <a:rPr lang="en-US" dirty="0" smtClean="0"/>
              <a:t>Coordinating user and students</a:t>
            </a:r>
          </a:p>
          <a:p>
            <a:pPr lvl="1"/>
            <a:r>
              <a:rPr lang="en-US" dirty="0" smtClean="0"/>
              <a:t>Previous domain knowledge reduces need for user presence</a:t>
            </a:r>
          </a:p>
          <a:p>
            <a:pPr lvl="1"/>
            <a:r>
              <a:rPr lang="en-US" dirty="0" smtClean="0"/>
              <a:t>Testing before deployment to users device</a:t>
            </a:r>
            <a:r>
              <a:rPr lang="hr-HR" dirty="0" smtClean="0"/>
              <a:t>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agreement and staff workload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Teaching workload (according to collective agreement) of a</a:t>
            </a:r>
          </a:p>
          <a:p>
            <a:pPr lvl="1"/>
            <a:r>
              <a:rPr lang="en-US" sz="2300" dirty="0" smtClean="0"/>
              <a:t>professor :			300 workload units/ per year</a:t>
            </a:r>
          </a:p>
          <a:p>
            <a:pPr lvl="1"/>
            <a:r>
              <a:rPr lang="en-US" sz="2300" dirty="0" smtClean="0"/>
              <a:t>senior assistant 		225 workload units / per year</a:t>
            </a:r>
          </a:p>
          <a:p>
            <a:pPr lvl="1"/>
            <a:r>
              <a:rPr lang="en-US" sz="2300" dirty="0" smtClean="0"/>
              <a:t>assistant:			150 workload units / per year</a:t>
            </a:r>
          </a:p>
          <a:p>
            <a:pPr lvl="1"/>
            <a:r>
              <a:rPr lang="en-US" dirty="0" smtClean="0"/>
              <a:t>Lectures: 1 h = 2 WU, PhD lectures: 1h=3 WU, laboratories : 1h = 1WU …</a:t>
            </a:r>
          </a:p>
          <a:p>
            <a:r>
              <a:rPr lang="en-US" dirty="0" smtClean="0"/>
              <a:t>Collective agreement does not measure indirect workload</a:t>
            </a:r>
          </a:p>
          <a:p>
            <a:pPr lvl="1"/>
            <a:r>
              <a:rPr lang="en-US" dirty="0" smtClean="0"/>
              <a:t>Faculty council expressed indirect workload as</a:t>
            </a:r>
          </a:p>
          <a:p>
            <a:pPr lvl="4">
              <a:buNone/>
            </a:pPr>
            <a:r>
              <a:rPr lang="en-US" sz="2300" dirty="0" smtClean="0"/>
              <a:t>1.5 * number of students * factor</a:t>
            </a:r>
          </a:p>
          <a:p>
            <a:pPr lvl="1"/>
            <a:r>
              <a:rPr lang="en-US" sz="2300" dirty="0" smtClean="0"/>
              <a:t>Factors:</a:t>
            </a:r>
          </a:p>
          <a:p>
            <a:pPr lvl="2"/>
            <a:r>
              <a:rPr lang="en-US" sz="2300" dirty="0" smtClean="0"/>
              <a:t>Seminar (bachelor study)    1	Project (bachelor study)   1.5</a:t>
            </a:r>
          </a:p>
          <a:p>
            <a:pPr lvl="2"/>
            <a:r>
              <a:rPr lang="en-US" sz="2300" dirty="0" smtClean="0"/>
              <a:t>Bachelor thesis                      2.5	Seminar (master study)    1.33</a:t>
            </a:r>
          </a:p>
          <a:p>
            <a:pPr lvl="2"/>
            <a:r>
              <a:rPr lang="en-US" sz="2300" dirty="0" smtClean="0"/>
              <a:t>Project (master study) 	    2.3	Master thesis 		  4</a:t>
            </a:r>
          </a:p>
          <a:p>
            <a:r>
              <a:rPr lang="en-US" dirty="0" smtClean="0"/>
              <a:t>=&gt; 6 WU for a student’s master thesis?</a:t>
            </a:r>
          </a:p>
          <a:p>
            <a:r>
              <a:rPr lang="en-US" dirty="0" smtClean="0"/>
              <a:t>=&gt; </a:t>
            </a:r>
            <a:r>
              <a:rPr lang="en-US" dirty="0" err="1" smtClean="0"/>
              <a:t>cca</a:t>
            </a:r>
            <a:r>
              <a:rPr lang="en-US" dirty="0" smtClean="0"/>
              <a:t> 15 WU assigned to teaching staff for </a:t>
            </a:r>
            <a:r>
              <a:rPr lang="en-US" dirty="0" err="1" smtClean="0"/>
              <a:t>mBotanic</a:t>
            </a:r>
            <a:r>
              <a:rPr lang="en-US" dirty="0" smtClean="0"/>
              <a:t>?</a:t>
            </a:r>
          </a:p>
          <a:p>
            <a:pPr lvl="1"/>
            <a:r>
              <a:rPr lang="en-US" sz="2300" dirty="0" smtClean="0"/>
              <a:t>Should we return to hypothetical projects? </a:t>
            </a:r>
            <a:r>
              <a:rPr lang="en-US" sz="2300" dirty="0" smtClean="0">
                <a:sym typeface="Wingdings" pitchFamily="2" charset="2"/>
              </a:rPr>
              <a:t>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hypothetical projects’ cons really cons?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</a:t>
            </a:r>
            <a:r>
              <a:rPr lang="en-US" i="1" dirty="0" smtClean="0"/>
              <a:t>Students are not impressed by the typical and hypothetical examples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Most of staff is not bothered with this</a:t>
            </a:r>
          </a:p>
          <a:p>
            <a:pPr lvl="1"/>
            <a:r>
              <a:rPr lang="en-US" dirty="0" smtClean="0"/>
              <a:t>No direct consequence on status, salary…</a:t>
            </a:r>
          </a:p>
          <a:p>
            <a:r>
              <a:rPr lang="en-US" dirty="0" smtClean="0"/>
              <a:t>“</a:t>
            </a:r>
            <a:r>
              <a:rPr lang="en-US" i="1" dirty="0" smtClean="0"/>
              <a:t>Students look for purpose and utility of their work and consequently they could choose some another study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If nobody cares then there is nothing better to choose.</a:t>
            </a:r>
          </a:p>
          <a:p>
            <a:pPr lvl="1"/>
            <a:r>
              <a:rPr lang="en-US" dirty="0" smtClean="0"/>
              <a:t>Low mobility of students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700" i="1" dirty="0" smtClean="0">
                <a:solidFill>
                  <a:schemeClr val="tx1"/>
                </a:solidFill>
              </a:rPr>
              <a:t>“Could be boring or frustrating assigning effort to nonsensical things repeatedly”</a:t>
            </a:r>
          </a:p>
          <a:p>
            <a:pPr lvl="1"/>
            <a:r>
              <a:rPr lang="en-US" dirty="0" smtClean="0"/>
              <a:t>…except if you don’t put any effort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3683</TotalTime>
  <Words>696</Words>
  <Application>Microsoft Office PowerPoint</Application>
  <PresentationFormat>Prikaz na zaslonu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Civic</vt:lpstr>
      <vt:lpstr>Teaching staff role in students projects</vt:lpstr>
      <vt:lpstr>Outline</vt:lpstr>
      <vt:lpstr>Projects based on a hypothetical problem</vt:lpstr>
      <vt:lpstr>Real world projects</vt:lpstr>
      <vt:lpstr>Additional effort from teaching staff</vt:lpstr>
      <vt:lpstr>A case study</vt:lpstr>
      <vt:lpstr>Teaching staff effort in mBotanic project</vt:lpstr>
      <vt:lpstr>Collective agreement and staff workload </vt:lpstr>
      <vt:lpstr>Are hypothetical projects’ cons really cons?</vt:lpstr>
      <vt:lpstr>More “bad” things</vt:lpstr>
      <vt:lpstr>Good things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Experiences after three years of Teaching Development of Software Application</dc:title>
  <dc:creator>Boris Milašinović</dc:creator>
  <cp:lastModifiedBy> </cp:lastModifiedBy>
  <cp:revision>170</cp:revision>
  <dcterms:created xsi:type="dcterms:W3CDTF">2010-04-24T13:42:25Z</dcterms:created>
  <dcterms:modified xsi:type="dcterms:W3CDTF">2012-09-03T21:20:56Z</dcterms:modified>
</cp:coreProperties>
</file>